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58" r:id="rId5"/>
    <p:sldId id="261" r:id="rId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86"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26646-EDC1-4FEA-8CCC-A2C72169BFD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A499CDD-F395-4780-B223-E635DAFFB0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0036393-601B-43D0-BC09-3D47585AA32F}"/>
              </a:ext>
            </a:extLst>
          </p:cNvPr>
          <p:cNvSpPr>
            <a:spLocks noGrp="1"/>
          </p:cNvSpPr>
          <p:nvPr>
            <p:ph type="dt" sz="half" idx="10"/>
          </p:nvPr>
        </p:nvSpPr>
        <p:spPr/>
        <p:txBody>
          <a:bodyPr/>
          <a:lstStyle/>
          <a:p>
            <a:fld id="{89724091-3F14-4A09-8E62-85CCCE2774AD}"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74AA2545-4EC7-47F0-A1AF-583A744B36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5914E8-4F97-4C8B-ABB7-589223AEC69B}"/>
              </a:ext>
            </a:extLst>
          </p:cNvPr>
          <p:cNvSpPr>
            <a:spLocks noGrp="1"/>
          </p:cNvSpPr>
          <p:nvPr>
            <p:ph type="sldNum" sz="quarter" idx="12"/>
          </p:nvPr>
        </p:nvSpPr>
        <p:spPr/>
        <p:txBody>
          <a:body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4150016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29527-4EE2-445D-9631-58FEC714E32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9265DFF-1875-405E-8302-333EC8442A6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9BA460-2F27-4EE7-960A-79DC898293A8}"/>
              </a:ext>
            </a:extLst>
          </p:cNvPr>
          <p:cNvSpPr>
            <a:spLocks noGrp="1"/>
          </p:cNvSpPr>
          <p:nvPr>
            <p:ph type="dt" sz="half" idx="10"/>
          </p:nvPr>
        </p:nvSpPr>
        <p:spPr/>
        <p:txBody>
          <a:bodyPr/>
          <a:lstStyle/>
          <a:p>
            <a:fld id="{89724091-3F14-4A09-8E62-85CCCE2774AD}"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AF774A64-38F7-4039-B7AD-EC54FC8631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522491-DE76-47B0-9241-E4E6465FC5F1}"/>
              </a:ext>
            </a:extLst>
          </p:cNvPr>
          <p:cNvSpPr>
            <a:spLocks noGrp="1"/>
          </p:cNvSpPr>
          <p:nvPr>
            <p:ph type="sldNum" sz="quarter" idx="12"/>
          </p:nvPr>
        </p:nvSpPr>
        <p:spPr/>
        <p:txBody>
          <a:body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3875175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33FDDA0-8A0C-4077-A85D-C2F4FF67D20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1A28C1-8715-4D1A-BD3F-92216DEA61C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77B770-9CEE-4557-A0D2-B584DEA0380D}"/>
              </a:ext>
            </a:extLst>
          </p:cNvPr>
          <p:cNvSpPr>
            <a:spLocks noGrp="1"/>
          </p:cNvSpPr>
          <p:nvPr>
            <p:ph type="dt" sz="half" idx="10"/>
          </p:nvPr>
        </p:nvSpPr>
        <p:spPr/>
        <p:txBody>
          <a:bodyPr/>
          <a:lstStyle/>
          <a:p>
            <a:fld id="{89724091-3F14-4A09-8E62-85CCCE2774AD}"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E8693F5C-76FA-4278-BC17-D9C4553FA1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699470-12FD-4393-B84F-189CA05A248D}"/>
              </a:ext>
            </a:extLst>
          </p:cNvPr>
          <p:cNvSpPr>
            <a:spLocks noGrp="1"/>
          </p:cNvSpPr>
          <p:nvPr>
            <p:ph type="sldNum" sz="quarter" idx="12"/>
          </p:nvPr>
        </p:nvSpPr>
        <p:spPr/>
        <p:txBody>
          <a:body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93630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C8943-C6DE-41F6-98B0-E8F5AF6434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B57470-7C3F-4A1D-AC0D-336DD7C02E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DEA848-4444-4CED-A2A5-06D5AA83EBCD}"/>
              </a:ext>
            </a:extLst>
          </p:cNvPr>
          <p:cNvSpPr>
            <a:spLocks noGrp="1"/>
          </p:cNvSpPr>
          <p:nvPr>
            <p:ph type="dt" sz="half" idx="10"/>
          </p:nvPr>
        </p:nvSpPr>
        <p:spPr/>
        <p:txBody>
          <a:bodyPr/>
          <a:lstStyle/>
          <a:p>
            <a:fld id="{89724091-3F14-4A09-8E62-85CCCE2774AD}"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F2712011-B2D3-4252-B76B-181AA0D627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833CDC-89A8-4D30-830E-0AEAA9AEA100}"/>
              </a:ext>
            </a:extLst>
          </p:cNvPr>
          <p:cNvSpPr>
            <a:spLocks noGrp="1"/>
          </p:cNvSpPr>
          <p:nvPr>
            <p:ph type="sldNum" sz="quarter" idx="12"/>
          </p:nvPr>
        </p:nvSpPr>
        <p:spPr/>
        <p:txBody>
          <a:body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156838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17E87-8805-4308-A6BD-CDBBCD2E23C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AEFC554-423D-40AD-87CB-08B2939D39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4399CC8-DE56-4F99-995A-CF3B697FF6C3}"/>
              </a:ext>
            </a:extLst>
          </p:cNvPr>
          <p:cNvSpPr>
            <a:spLocks noGrp="1"/>
          </p:cNvSpPr>
          <p:nvPr>
            <p:ph type="dt" sz="half" idx="10"/>
          </p:nvPr>
        </p:nvSpPr>
        <p:spPr/>
        <p:txBody>
          <a:bodyPr/>
          <a:lstStyle/>
          <a:p>
            <a:fld id="{89724091-3F14-4A09-8E62-85CCCE2774AD}"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42B18241-2BD5-4FA7-83CB-1A00BCFFF1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3BADE8-C5A7-4ED1-B343-C536C08BC628}"/>
              </a:ext>
            </a:extLst>
          </p:cNvPr>
          <p:cNvSpPr>
            <a:spLocks noGrp="1"/>
          </p:cNvSpPr>
          <p:nvPr>
            <p:ph type="sldNum" sz="quarter" idx="12"/>
          </p:nvPr>
        </p:nvSpPr>
        <p:spPr/>
        <p:txBody>
          <a:body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346114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1A8F1-3AA8-40D8-8C98-B92F0AA141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E28628-4826-471E-A057-C9FF095B592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2E16593-BC2F-4A73-864B-294462C46FD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0432DB4-97FC-4A7E-A4E6-302CA6AD6B29}"/>
              </a:ext>
            </a:extLst>
          </p:cNvPr>
          <p:cNvSpPr>
            <a:spLocks noGrp="1"/>
          </p:cNvSpPr>
          <p:nvPr>
            <p:ph type="dt" sz="half" idx="10"/>
          </p:nvPr>
        </p:nvSpPr>
        <p:spPr/>
        <p:txBody>
          <a:bodyPr/>
          <a:lstStyle/>
          <a:p>
            <a:fld id="{89724091-3F14-4A09-8E62-85CCCE2774AD}" type="datetimeFigureOut">
              <a:rPr lang="zh-CN" altLang="en-US" smtClean="0"/>
              <a:t>2021/10/9</a:t>
            </a:fld>
            <a:endParaRPr lang="zh-CN" altLang="en-US"/>
          </a:p>
        </p:txBody>
      </p:sp>
      <p:sp>
        <p:nvSpPr>
          <p:cNvPr id="6" name="页脚占位符 5">
            <a:extLst>
              <a:ext uri="{FF2B5EF4-FFF2-40B4-BE49-F238E27FC236}">
                <a16:creationId xmlns:a16="http://schemas.microsoft.com/office/drawing/2014/main" id="{CE3C9B74-AAE9-4F46-96BA-D04B59BC48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C4F96B-5A05-444F-A8DB-C97FFA26345A}"/>
              </a:ext>
            </a:extLst>
          </p:cNvPr>
          <p:cNvSpPr>
            <a:spLocks noGrp="1"/>
          </p:cNvSpPr>
          <p:nvPr>
            <p:ph type="sldNum" sz="quarter" idx="12"/>
          </p:nvPr>
        </p:nvSpPr>
        <p:spPr/>
        <p:txBody>
          <a:body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1317071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301FB-B3A0-46B6-8828-8EE89349BA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6FFC318-6F1B-4B7F-A9A9-014E3B6790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B1AA21-3867-485C-905E-8CD1CB72E37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5DD281-5DC2-4F24-9B8E-EE9400CFBE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EFAFB05-06B8-46BF-8850-0349A0A4FDC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85EC14D-4DE2-43C1-BEBB-21F96ED10E70}"/>
              </a:ext>
            </a:extLst>
          </p:cNvPr>
          <p:cNvSpPr>
            <a:spLocks noGrp="1"/>
          </p:cNvSpPr>
          <p:nvPr>
            <p:ph type="dt" sz="half" idx="10"/>
          </p:nvPr>
        </p:nvSpPr>
        <p:spPr/>
        <p:txBody>
          <a:bodyPr/>
          <a:lstStyle/>
          <a:p>
            <a:fld id="{89724091-3F14-4A09-8E62-85CCCE2774AD}" type="datetimeFigureOut">
              <a:rPr lang="zh-CN" altLang="en-US" smtClean="0"/>
              <a:t>2021/10/9</a:t>
            </a:fld>
            <a:endParaRPr lang="zh-CN" altLang="en-US"/>
          </a:p>
        </p:txBody>
      </p:sp>
      <p:sp>
        <p:nvSpPr>
          <p:cNvPr id="8" name="页脚占位符 7">
            <a:extLst>
              <a:ext uri="{FF2B5EF4-FFF2-40B4-BE49-F238E27FC236}">
                <a16:creationId xmlns:a16="http://schemas.microsoft.com/office/drawing/2014/main" id="{16BF13B3-CA14-4DC0-A48A-481AB3276F6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1B2F4B4-26DD-4B01-8553-FD17C341DFA6}"/>
              </a:ext>
            </a:extLst>
          </p:cNvPr>
          <p:cNvSpPr>
            <a:spLocks noGrp="1"/>
          </p:cNvSpPr>
          <p:nvPr>
            <p:ph type="sldNum" sz="quarter" idx="12"/>
          </p:nvPr>
        </p:nvSpPr>
        <p:spPr/>
        <p:txBody>
          <a:body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272543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CC564-B4A8-48D2-B70C-073A7460B8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DABCB51-A538-48F7-9CA7-CA808BD890C3}"/>
              </a:ext>
            </a:extLst>
          </p:cNvPr>
          <p:cNvSpPr>
            <a:spLocks noGrp="1"/>
          </p:cNvSpPr>
          <p:nvPr>
            <p:ph type="dt" sz="half" idx="10"/>
          </p:nvPr>
        </p:nvSpPr>
        <p:spPr/>
        <p:txBody>
          <a:bodyPr/>
          <a:lstStyle/>
          <a:p>
            <a:fld id="{89724091-3F14-4A09-8E62-85CCCE2774AD}" type="datetimeFigureOut">
              <a:rPr lang="zh-CN" altLang="en-US" smtClean="0"/>
              <a:t>2021/10/9</a:t>
            </a:fld>
            <a:endParaRPr lang="zh-CN" altLang="en-US"/>
          </a:p>
        </p:txBody>
      </p:sp>
      <p:sp>
        <p:nvSpPr>
          <p:cNvPr id="4" name="页脚占位符 3">
            <a:extLst>
              <a:ext uri="{FF2B5EF4-FFF2-40B4-BE49-F238E27FC236}">
                <a16:creationId xmlns:a16="http://schemas.microsoft.com/office/drawing/2014/main" id="{E73D957B-13B2-4D71-A347-05EC4D3FCBA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DF58B85-35D4-4757-B1F8-E977D6E03514}"/>
              </a:ext>
            </a:extLst>
          </p:cNvPr>
          <p:cNvSpPr>
            <a:spLocks noGrp="1"/>
          </p:cNvSpPr>
          <p:nvPr>
            <p:ph type="sldNum" sz="quarter" idx="12"/>
          </p:nvPr>
        </p:nvSpPr>
        <p:spPr/>
        <p:txBody>
          <a:body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697432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39ABD73-2005-40A7-BB94-48D9065EC7F1}"/>
              </a:ext>
            </a:extLst>
          </p:cNvPr>
          <p:cNvSpPr>
            <a:spLocks noGrp="1"/>
          </p:cNvSpPr>
          <p:nvPr>
            <p:ph type="dt" sz="half" idx="10"/>
          </p:nvPr>
        </p:nvSpPr>
        <p:spPr/>
        <p:txBody>
          <a:bodyPr/>
          <a:lstStyle/>
          <a:p>
            <a:fld id="{89724091-3F14-4A09-8E62-85CCCE2774AD}" type="datetimeFigureOut">
              <a:rPr lang="zh-CN" altLang="en-US" smtClean="0"/>
              <a:t>2021/10/9</a:t>
            </a:fld>
            <a:endParaRPr lang="zh-CN" altLang="en-US"/>
          </a:p>
        </p:txBody>
      </p:sp>
      <p:sp>
        <p:nvSpPr>
          <p:cNvPr id="3" name="页脚占位符 2">
            <a:extLst>
              <a:ext uri="{FF2B5EF4-FFF2-40B4-BE49-F238E27FC236}">
                <a16:creationId xmlns:a16="http://schemas.microsoft.com/office/drawing/2014/main" id="{560A9438-F363-42BA-84C9-56A10E403D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25E5FF-A318-4927-A536-3C80E20CD844}"/>
              </a:ext>
            </a:extLst>
          </p:cNvPr>
          <p:cNvSpPr>
            <a:spLocks noGrp="1"/>
          </p:cNvSpPr>
          <p:nvPr>
            <p:ph type="sldNum" sz="quarter" idx="12"/>
          </p:nvPr>
        </p:nvSpPr>
        <p:spPr/>
        <p:txBody>
          <a:body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43317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A69F97-5084-4390-A92A-29EF9375E2C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7917DA-F848-4BBF-B961-22AEDE957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CD72FD2-1595-4A55-B318-F2DB70E22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5E38D-7F91-4756-93E0-23B523927CCC}"/>
              </a:ext>
            </a:extLst>
          </p:cNvPr>
          <p:cNvSpPr>
            <a:spLocks noGrp="1"/>
          </p:cNvSpPr>
          <p:nvPr>
            <p:ph type="dt" sz="half" idx="10"/>
          </p:nvPr>
        </p:nvSpPr>
        <p:spPr/>
        <p:txBody>
          <a:bodyPr/>
          <a:lstStyle/>
          <a:p>
            <a:fld id="{89724091-3F14-4A09-8E62-85CCCE2774AD}" type="datetimeFigureOut">
              <a:rPr lang="zh-CN" altLang="en-US" smtClean="0"/>
              <a:t>2021/10/9</a:t>
            </a:fld>
            <a:endParaRPr lang="zh-CN" altLang="en-US"/>
          </a:p>
        </p:txBody>
      </p:sp>
      <p:sp>
        <p:nvSpPr>
          <p:cNvPr id="6" name="页脚占位符 5">
            <a:extLst>
              <a:ext uri="{FF2B5EF4-FFF2-40B4-BE49-F238E27FC236}">
                <a16:creationId xmlns:a16="http://schemas.microsoft.com/office/drawing/2014/main" id="{9B01221D-B92D-467E-B28D-474D489427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90A91C-238B-4896-BDE9-E90B67F580E3}"/>
              </a:ext>
            </a:extLst>
          </p:cNvPr>
          <p:cNvSpPr>
            <a:spLocks noGrp="1"/>
          </p:cNvSpPr>
          <p:nvPr>
            <p:ph type="sldNum" sz="quarter" idx="12"/>
          </p:nvPr>
        </p:nvSpPr>
        <p:spPr/>
        <p:txBody>
          <a:body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1755649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EB89F-8391-46D9-A0A9-3C80C485B7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4F58D80-EF40-42E4-A7CE-E1FC154EF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498571-084F-4D47-87DB-71787D983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5390B3-C373-46B3-8C50-944EE050C8E5}"/>
              </a:ext>
            </a:extLst>
          </p:cNvPr>
          <p:cNvSpPr>
            <a:spLocks noGrp="1"/>
          </p:cNvSpPr>
          <p:nvPr>
            <p:ph type="dt" sz="half" idx="10"/>
          </p:nvPr>
        </p:nvSpPr>
        <p:spPr/>
        <p:txBody>
          <a:bodyPr/>
          <a:lstStyle/>
          <a:p>
            <a:fld id="{89724091-3F14-4A09-8E62-85CCCE2774AD}" type="datetimeFigureOut">
              <a:rPr lang="zh-CN" altLang="en-US" smtClean="0"/>
              <a:t>2021/10/9</a:t>
            </a:fld>
            <a:endParaRPr lang="zh-CN" altLang="en-US"/>
          </a:p>
        </p:txBody>
      </p:sp>
      <p:sp>
        <p:nvSpPr>
          <p:cNvPr id="6" name="页脚占位符 5">
            <a:extLst>
              <a:ext uri="{FF2B5EF4-FFF2-40B4-BE49-F238E27FC236}">
                <a16:creationId xmlns:a16="http://schemas.microsoft.com/office/drawing/2014/main" id="{6124109C-15DD-40E5-8367-55EA0A2C15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2A3F69-276D-4261-BCCB-C0FFFFB35ED6}"/>
              </a:ext>
            </a:extLst>
          </p:cNvPr>
          <p:cNvSpPr>
            <a:spLocks noGrp="1"/>
          </p:cNvSpPr>
          <p:nvPr>
            <p:ph type="sldNum" sz="quarter" idx="12"/>
          </p:nvPr>
        </p:nvSpPr>
        <p:spPr/>
        <p:txBody>
          <a:body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361200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5337F3B-4003-4637-853B-DD396237D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0DFD4BF-B79B-4D3C-8FFE-2907FA222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F0808B-5E15-4D71-8D72-A495CC6CC1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24091-3F14-4A09-8E62-85CCCE2774AD}"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1DD739C3-D368-40E3-A326-B45B34783D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E40C7CE-5745-4A3E-97F2-06138DB0B5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9D3B1-AB27-480F-86B5-A5F90269A36A}" type="slidenum">
              <a:rPr lang="zh-CN" altLang="en-US" smtClean="0"/>
              <a:t>‹#›</a:t>
            </a:fld>
            <a:endParaRPr lang="zh-CN" altLang="en-US"/>
          </a:p>
        </p:txBody>
      </p:sp>
    </p:spTree>
    <p:extLst>
      <p:ext uri="{BB962C8B-B14F-4D97-AF65-F5344CB8AC3E}">
        <p14:creationId xmlns:p14="http://schemas.microsoft.com/office/powerpoint/2010/main" val="1225680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176C1F6-8CD6-4183-8096-9E1D65015E5E}"/>
              </a:ext>
            </a:extLst>
          </p:cNvPr>
          <p:cNvSpPr/>
          <p:nvPr/>
        </p:nvSpPr>
        <p:spPr>
          <a:xfrm>
            <a:off x="768485" y="612842"/>
            <a:ext cx="107004" cy="466928"/>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85EE422-7ED6-4D37-8CC9-6F08EC22A417}"/>
              </a:ext>
            </a:extLst>
          </p:cNvPr>
          <p:cNvSpPr txBox="1"/>
          <p:nvPr/>
        </p:nvSpPr>
        <p:spPr>
          <a:xfrm>
            <a:off x="1026247" y="661640"/>
            <a:ext cx="4290213"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An Elastic (rubber band) Powered Car</a:t>
            </a:r>
            <a:endParaRPr lang="zh-CN" altLang="en-US"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FB78E76F-A5A1-4326-B7C9-4EC54C83461F}"/>
              </a:ext>
            </a:extLst>
          </p:cNvPr>
          <p:cNvSpPr txBox="1"/>
          <p:nvPr/>
        </p:nvSpPr>
        <p:spPr>
          <a:xfrm>
            <a:off x="842243" y="1367691"/>
            <a:ext cx="10507513" cy="1200329"/>
          </a:xfrm>
          <a:prstGeom prst="rect">
            <a:avLst/>
          </a:prstGeom>
          <a:noFill/>
        </p:spPr>
        <p:txBody>
          <a:bodyPr wrap="square" rtlCol="0">
            <a:spAutoFit/>
          </a:bodyPr>
          <a:lstStyle/>
          <a:p>
            <a:r>
              <a:rPr lang="en-US" altLang="zh-CN" dirty="0">
                <a:solidFill>
                  <a:srgbClr val="555555"/>
                </a:solidFill>
                <a:latin typeface="myriad-pro"/>
              </a:rPr>
              <a:t>We used Creo to build a simple 3D model of an elastic (rubber band) powered car. The car is driven by rubber bands and can travel a distance in a straight line. Its main components are: body bracket (using lighter carbon fiber tubes to reduce resistance), connection structure , Bevel gears, bearings, screws, rotating modules, tires, wheels.</a:t>
            </a:r>
            <a:endParaRPr lang="zh-CN" altLang="en-US" dirty="0">
              <a:solidFill>
                <a:srgbClr val="555555"/>
              </a:solidFill>
              <a:latin typeface="myriad-pro"/>
            </a:endParaRPr>
          </a:p>
        </p:txBody>
      </p:sp>
      <p:pic>
        <p:nvPicPr>
          <p:cNvPr id="18" name="图片 17">
            <a:extLst>
              <a:ext uri="{FF2B5EF4-FFF2-40B4-BE49-F238E27FC236}">
                <a16:creationId xmlns:a16="http://schemas.microsoft.com/office/drawing/2014/main" id="{7B61CC26-C558-4E85-B4FF-D75B7661A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187" y="2699717"/>
            <a:ext cx="6270093" cy="3748727"/>
          </a:xfrm>
          <a:prstGeom prst="rect">
            <a:avLst/>
          </a:prstGeom>
        </p:spPr>
      </p:pic>
    </p:spTree>
    <p:extLst>
      <p:ext uri="{BB962C8B-B14F-4D97-AF65-F5344CB8AC3E}">
        <p14:creationId xmlns:p14="http://schemas.microsoft.com/office/powerpoint/2010/main" val="1579730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176C1F6-8CD6-4183-8096-9E1D65015E5E}"/>
              </a:ext>
            </a:extLst>
          </p:cNvPr>
          <p:cNvSpPr/>
          <p:nvPr/>
        </p:nvSpPr>
        <p:spPr>
          <a:xfrm>
            <a:off x="768485" y="612842"/>
            <a:ext cx="107004" cy="466928"/>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85EE422-7ED6-4D37-8CC9-6F08EC22A417}"/>
              </a:ext>
            </a:extLst>
          </p:cNvPr>
          <p:cNvSpPr txBox="1"/>
          <p:nvPr/>
        </p:nvSpPr>
        <p:spPr>
          <a:xfrm>
            <a:off x="1026247" y="661640"/>
            <a:ext cx="2399952"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Three-view Drawing</a:t>
            </a:r>
            <a:endParaRPr lang="zh-CN" altLang="en-US"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C1B21820-5A59-4231-BC0B-257D99381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473" y="1161985"/>
            <a:ext cx="4674141" cy="3875977"/>
          </a:xfrm>
          <a:prstGeom prst="rect">
            <a:avLst/>
          </a:prstGeom>
        </p:spPr>
      </p:pic>
      <p:pic>
        <p:nvPicPr>
          <p:cNvPr id="14" name="图片 13">
            <a:extLst>
              <a:ext uri="{FF2B5EF4-FFF2-40B4-BE49-F238E27FC236}">
                <a16:creationId xmlns:a16="http://schemas.microsoft.com/office/drawing/2014/main" id="{0350D8CC-428D-4BEB-AB1A-A110F99A2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642" y="5168976"/>
            <a:ext cx="4348264" cy="1321917"/>
          </a:xfrm>
          <a:prstGeom prst="rect">
            <a:avLst/>
          </a:prstGeom>
        </p:spPr>
      </p:pic>
      <p:pic>
        <p:nvPicPr>
          <p:cNvPr id="16" name="图片 15">
            <a:extLst>
              <a:ext uri="{FF2B5EF4-FFF2-40B4-BE49-F238E27FC236}">
                <a16:creationId xmlns:a16="http://schemas.microsoft.com/office/drawing/2014/main" id="{9D30137A-9715-483F-BC5A-E486B27DC6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926" y="1346442"/>
            <a:ext cx="1033539" cy="3507061"/>
          </a:xfrm>
          <a:prstGeom prst="rect">
            <a:avLst/>
          </a:prstGeom>
        </p:spPr>
      </p:pic>
    </p:spTree>
    <p:extLst>
      <p:ext uri="{BB962C8B-B14F-4D97-AF65-F5344CB8AC3E}">
        <p14:creationId xmlns:p14="http://schemas.microsoft.com/office/powerpoint/2010/main" val="4276878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570FBC8-5D19-435B-BA8F-720B4C5AE422}"/>
              </a:ext>
            </a:extLst>
          </p:cNvPr>
          <p:cNvPicPr>
            <a:picLocks noChangeAspect="1"/>
          </p:cNvPicPr>
          <p:nvPr/>
        </p:nvPicPr>
        <p:blipFill rotWithShape="1">
          <a:blip r:embed="rId2">
            <a:extLst>
              <a:ext uri="{28A0092B-C50C-407E-A947-70E740481C1C}">
                <a14:useLocalDpi xmlns:a14="http://schemas.microsoft.com/office/drawing/2010/main" val="0"/>
              </a:ext>
            </a:extLst>
          </a:blip>
          <a:srcRect l="4003" t="8089" b="4366"/>
          <a:stretch/>
        </p:blipFill>
        <p:spPr>
          <a:xfrm>
            <a:off x="418641" y="1498059"/>
            <a:ext cx="7003584" cy="4698301"/>
          </a:xfrm>
          <a:prstGeom prst="rect">
            <a:avLst/>
          </a:prstGeom>
        </p:spPr>
      </p:pic>
      <p:sp>
        <p:nvSpPr>
          <p:cNvPr id="4" name="矩形 3">
            <a:extLst>
              <a:ext uri="{FF2B5EF4-FFF2-40B4-BE49-F238E27FC236}">
                <a16:creationId xmlns:a16="http://schemas.microsoft.com/office/drawing/2014/main" id="{49792B28-6D34-45D9-A0E3-227557B24300}"/>
              </a:ext>
            </a:extLst>
          </p:cNvPr>
          <p:cNvSpPr/>
          <p:nvPr/>
        </p:nvSpPr>
        <p:spPr>
          <a:xfrm>
            <a:off x="768485" y="612842"/>
            <a:ext cx="107004" cy="466928"/>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CB149AE-434F-4ADB-B540-3D0FFA14E2C0}"/>
              </a:ext>
            </a:extLst>
          </p:cNvPr>
          <p:cNvSpPr txBox="1"/>
          <p:nvPr/>
        </p:nvSpPr>
        <p:spPr>
          <a:xfrm>
            <a:off x="1026247" y="661640"/>
            <a:ext cx="1917513"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Exploded Views</a:t>
            </a:r>
            <a:endParaRPr lang="zh-CN" altLang="en-US"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022D7534-1C76-445D-9320-8F7EEA45A2B8}"/>
              </a:ext>
            </a:extLst>
          </p:cNvPr>
          <p:cNvPicPr>
            <a:picLocks noChangeAspect="1"/>
          </p:cNvPicPr>
          <p:nvPr/>
        </p:nvPicPr>
        <p:blipFill rotWithShape="1">
          <a:blip r:embed="rId3">
            <a:extLst>
              <a:ext uri="{28A0092B-C50C-407E-A947-70E740481C1C}">
                <a14:useLocalDpi xmlns:a14="http://schemas.microsoft.com/office/drawing/2010/main" val="0"/>
              </a:ext>
            </a:extLst>
          </a:blip>
          <a:srcRect t="5694" b="5338"/>
          <a:stretch/>
        </p:blipFill>
        <p:spPr>
          <a:xfrm>
            <a:off x="7654114" y="3954214"/>
            <a:ext cx="3715919" cy="2431915"/>
          </a:xfrm>
          <a:prstGeom prst="rect">
            <a:avLst/>
          </a:prstGeom>
        </p:spPr>
      </p:pic>
      <p:pic>
        <p:nvPicPr>
          <p:cNvPr id="11" name="图片 10">
            <a:extLst>
              <a:ext uri="{FF2B5EF4-FFF2-40B4-BE49-F238E27FC236}">
                <a16:creationId xmlns:a16="http://schemas.microsoft.com/office/drawing/2014/main" id="{88C43D83-897A-426D-B8B9-CBBF66395ACB}"/>
              </a:ext>
            </a:extLst>
          </p:cNvPr>
          <p:cNvPicPr>
            <a:picLocks noChangeAspect="1"/>
          </p:cNvPicPr>
          <p:nvPr/>
        </p:nvPicPr>
        <p:blipFill rotWithShape="1">
          <a:blip r:embed="rId4">
            <a:extLst>
              <a:ext uri="{28A0092B-C50C-407E-A947-70E740481C1C}">
                <a14:useLocalDpi xmlns:a14="http://schemas.microsoft.com/office/drawing/2010/main" val="0"/>
              </a:ext>
            </a:extLst>
          </a:blip>
          <a:srcRect t="5694" b="5338"/>
          <a:stretch/>
        </p:blipFill>
        <p:spPr>
          <a:xfrm>
            <a:off x="7654113" y="1220822"/>
            <a:ext cx="3715920" cy="2431915"/>
          </a:xfrm>
          <a:prstGeom prst="rect">
            <a:avLst/>
          </a:prstGeom>
        </p:spPr>
      </p:pic>
    </p:spTree>
    <p:extLst>
      <p:ext uri="{BB962C8B-B14F-4D97-AF65-F5344CB8AC3E}">
        <p14:creationId xmlns:p14="http://schemas.microsoft.com/office/powerpoint/2010/main" val="225837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176C1F6-8CD6-4183-8096-9E1D65015E5E}"/>
              </a:ext>
            </a:extLst>
          </p:cNvPr>
          <p:cNvSpPr/>
          <p:nvPr/>
        </p:nvSpPr>
        <p:spPr>
          <a:xfrm>
            <a:off x="768485" y="612842"/>
            <a:ext cx="107004" cy="466928"/>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85EE422-7ED6-4D37-8CC9-6F08EC22A417}"/>
              </a:ext>
            </a:extLst>
          </p:cNvPr>
          <p:cNvSpPr txBox="1"/>
          <p:nvPr/>
        </p:nvSpPr>
        <p:spPr>
          <a:xfrm>
            <a:off x="1026247" y="661640"/>
            <a:ext cx="1608133"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Components</a:t>
            </a:r>
            <a:endParaRPr lang="zh-CN" altLang="en-US"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88CC475C-F161-4C75-85DF-6DAA64A67350}"/>
              </a:ext>
            </a:extLst>
          </p:cNvPr>
          <p:cNvSpPr txBox="1"/>
          <p:nvPr/>
        </p:nvSpPr>
        <p:spPr>
          <a:xfrm>
            <a:off x="768485" y="1362271"/>
            <a:ext cx="10486417" cy="1200329"/>
          </a:xfrm>
          <a:prstGeom prst="rect">
            <a:avLst/>
          </a:prstGeom>
          <a:noFill/>
        </p:spPr>
        <p:txBody>
          <a:bodyPr wrap="square" rtlCol="0">
            <a:spAutoFit/>
          </a:bodyPr>
          <a:lstStyle/>
          <a:p>
            <a:r>
              <a:rPr lang="en-US" altLang="zh-CN" dirty="0">
                <a:solidFill>
                  <a:srgbClr val="555555"/>
                </a:solidFill>
                <a:latin typeface="myriad-pro"/>
              </a:rPr>
              <a:t>In the process of creating the model, we used functions such as sketching, extruding, drafting, building threads, rounding, circular bending, drawing space curves, boundary blending, surface merging, solidification, dimensioning, etc. Since Creo has certain limitations when creating curved surfaces, the car shows more straight lines and planes, and it takes more time to create the surface of the racing wheel hub.</a:t>
            </a:r>
            <a:endParaRPr lang="zh-CN" altLang="en-US" dirty="0">
              <a:solidFill>
                <a:srgbClr val="555555"/>
              </a:solidFill>
              <a:latin typeface="myriad-pro"/>
            </a:endParaRPr>
          </a:p>
        </p:txBody>
      </p:sp>
      <p:pic>
        <p:nvPicPr>
          <p:cNvPr id="8" name="图片 7">
            <a:extLst>
              <a:ext uri="{FF2B5EF4-FFF2-40B4-BE49-F238E27FC236}">
                <a16:creationId xmlns:a16="http://schemas.microsoft.com/office/drawing/2014/main" id="{1DD8F716-549D-4A85-8FA7-F256042692AA}"/>
              </a:ext>
            </a:extLst>
          </p:cNvPr>
          <p:cNvPicPr>
            <a:picLocks noChangeAspect="1"/>
          </p:cNvPicPr>
          <p:nvPr/>
        </p:nvPicPr>
        <p:blipFill>
          <a:blip r:embed="rId2"/>
          <a:stretch>
            <a:fillRect/>
          </a:stretch>
        </p:blipFill>
        <p:spPr>
          <a:xfrm>
            <a:off x="821987" y="2976814"/>
            <a:ext cx="3733780" cy="3219546"/>
          </a:xfrm>
          <a:prstGeom prst="rect">
            <a:avLst/>
          </a:prstGeom>
        </p:spPr>
      </p:pic>
      <p:pic>
        <p:nvPicPr>
          <p:cNvPr id="11" name="图片 10">
            <a:extLst>
              <a:ext uri="{FF2B5EF4-FFF2-40B4-BE49-F238E27FC236}">
                <a16:creationId xmlns:a16="http://schemas.microsoft.com/office/drawing/2014/main" id="{7D1D7967-1947-4ED3-BC9F-2BD08E333A2C}"/>
              </a:ext>
            </a:extLst>
          </p:cNvPr>
          <p:cNvPicPr>
            <a:picLocks noChangeAspect="1"/>
          </p:cNvPicPr>
          <p:nvPr/>
        </p:nvPicPr>
        <p:blipFill>
          <a:blip r:embed="rId3"/>
          <a:stretch>
            <a:fillRect/>
          </a:stretch>
        </p:blipFill>
        <p:spPr>
          <a:xfrm>
            <a:off x="5219522" y="4120146"/>
            <a:ext cx="2200429" cy="1114578"/>
          </a:xfrm>
          <a:prstGeom prst="rect">
            <a:avLst/>
          </a:prstGeom>
        </p:spPr>
      </p:pic>
      <p:pic>
        <p:nvPicPr>
          <p:cNvPr id="13" name="图片 12">
            <a:extLst>
              <a:ext uri="{FF2B5EF4-FFF2-40B4-BE49-F238E27FC236}">
                <a16:creationId xmlns:a16="http://schemas.microsoft.com/office/drawing/2014/main" id="{EA26A2FA-599F-42FA-B32B-781A1D707B76}"/>
              </a:ext>
            </a:extLst>
          </p:cNvPr>
          <p:cNvPicPr>
            <a:picLocks noChangeAspect="1"/>
          </p:cNvPicPr>
          <p:nvPr/>
        </p:nvPicPr>
        <p:blipFill>
          <a:blip r:embed="rId4"/>
          <a:stretch>
            <a:fillRect/>
          </a:stretch>
        </p:blipFill>
        <p:spPr>
          <a:xfrm>
            <a:off x="8331720" y="3113736"/>
            <a:ext cx="1838117" cy="2945701"/>
          </a:xfrm>
          <a:prstGeom prst="rect">
            <a:avLst/>
          </a:prstGeom>
        </p:spPr>
      </p:pic>
    </p:spTree>
    <p:extLst>
      <p:ext uri="{BB962C8B-B14F-4D97-AF65-F5344CB8AC3E}">
        <p14:creationId xmlns:p14="http://schemas.microsoft.com/office/powerpoint/2010/main" val="4281516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9792B28-6D34-45D9-A0E3-227557B24300}"/>
              </a:ext>
            </a:extLst>
          </p:cNvPr>
          <p:cNvSpPr/>
          <p:nvPr/>
        </p:nvSpPr>
        <p:spPr>
          <a:xfrm>
            <a:off x="768485" y="612842"/>
            <a:ext cx="107004" cy="466928"/>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CB149AE-434F-4ADB-B540-3D0FFA14E2C0}"/>
              </a:ext>
            </a:extLst>
          </p:cNvPr>
          <p:cNvSpPr txBox="1"/>
          <p:nvPr/>
        </p:nvSpPr>
        <p:spPr>
          <a:xfrm>
            <a:off x="1026247" y="661640"/>
            <a:ext cx="3836563" cy="369332"/>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The position of the rubber bands</a:t>
            </a:r>
            <a:endParaRPr lang="zh-CN" altLang="en-US"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3C4823E7-CB1C-45DB-BAFB-CC1590AD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988" y="1397339"/>
            <a:ext cx="6799635" cy="4983551"/>
          </a:xfrm>
          <a:prstGeom prst="rect">
            <a:avLst/>
          </a:prstGeom>
        </p:spPr>
      </p:pic>
      <p:grpSp>
        <p:nvGrpSpPr>
          <p:cNvPr id="14" name="组合 13">
            <a:extLst>
              <a:ext uri="{FF2B5EF4-FFF2-40B4-BE49-F238E27FC236}">
                <a16:creationId xmlns:a16="http://schemas.microsoft.com/office/drawing/2014/main" id="{F87556D6-BC7C-4A6B-9309-8AA241432F6A}"/>
              </a:ext>
            </a:extLst>
          </p:cNvPr>
          <p:cNvGrpSpPr/>
          <p:nvPr/>
        </p:nvGrpSpPr>
        <p:grpSpPr>
          <a:xfrm>
            <a:off x="8480176" y="1079770"/>
            <a:ext cx="1715511" cy="1692613"/>
            <a:chOff x="7614415" y="1079770"/>
            <a:chExt cx="1715511" cy="1692613"/>
          </a:xfrm>
        </p:grpSpPr>
        <p:pic>
          <p:nvPicPr>
            <p:cNvPr id="12" name="图片 11">
              <a:extLst>
                <a:ext uri="{FF2B5EF4-FFF2-40B4-BE49-F238E27FC236}">
                  <a16:creationId xmlns:a16="http://schemas.microsoft.com/office/drawing/2014/main" id="{C83785F1-3C57-4D36-AC5E-AF5161E62B0D}"/>
                </a:ext>
              </a:extLst>
            </p:cNvPr>
            <p:cNvPicPr>
              <a:picLocks noChangeAspect="1"/>
            </p:cNvPicPr>
            <p:nvPr/>
          </p:nvPicPr>
          <p:blipFill rotWithShape="1">
            <a:blip r:embed="rId3">
              <a:extLst>
                <a:ext uri="{28A0092B-C50C-407E-A947-70E740481C1C}">
                  <a14:useLocalDpi xmlns:a14="http://schemas.microsoft.com/office/drawing/2010/main" val="0"/>
                </a:ext>
              </a:extLst>
            </a:blip>
            <a:srcRect l="29818" t="-4986" r="-5749" b="-1304"/>
            <a:stretch/>
          </p:blipFill>
          <p:spPr>
            <a:xfrm>
              <a:off x="7637313" y="1079770"/>
              <a:ext cx="1692613" cy="1692613"/>
            </a:xfrm>
            <a:prstGeom prst="ellipse">
              <a:avLst/>
            </a:prstGeom>
          </p:spPr>
        </p:pic>
        <p:sp>
          <p:nvSpPr>
            <p:cNvPr id="13" name="椭圆 12">
              <a:extLst>
                <a:ext uri="{FF2B5EF4-FFF2-40B4-BE49-F238E27FC236}">
                  <a16:creationId xmlns:a16="http://schemas.microsoft.com/office/drawing/2014/main" id="{8ECBBB92-A401-4EB7-B4EB-CFC346840018}"/>
                </a:ext>
              </a:extLst>
            </p:cNvPr>
            <p:cNvSpPr/>
            <p:nvPr/>
          </p:nvSpPr>
          <p:spPr>
            <a:xfrm>
              <a:off x="7614415" y="1079770"/>
              <a:ext cx="1692613" cy="1692613"/>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3CA7A380-354B-4385-8D11-BCB93CBAD137}"/>
              </a:ext>
            </a:extLst>
          </p:cNvPr>
          <p:cNvSpPr txBox="1"/>
          <p:nvPr/>
        </p:nvSpPr>
        <p:spPr>
          <a:xfrm>
            <a:off x="8696529" y="2957607"/>
            <a:ext cx="2752928" cy="369332"/>
          </a:xfrm>
          <a:prstGeom prst="rect">
            <a:avLst/>
          </a:prstGeom>
          <a:noFill/>
        </p:spPr>
        <p:txBody>
          <a:bodyPr wrap="square" rtlCol="0">
            <a:spAutoFit/>
          </a:bodyPr>
          <a:lstStyle/>
          <a:p>
            <a:r>
              <a:rPr lang="en-US" altLang="zh-CN" dirty="0">
                <a:solidFill>
                  <a:srgbClr val="555555"/>
                </a:solidFill>
                <a:latin typeface="myriad-pro"/>
              </a:rPr>
              <a:t>Put the rubber bands here</a:t>
            </a:r>
            <a:endParaRPr lang="zh-CN" altLang="en-US" dirty="0">
              <a:solidFill>
                <a:srgbClr val="555555"/>
              </a:solidFill>
              <a:latin typeface="myriad-pro"/>
            </a:endParaRPr>
          </a:p>
        </p:txBody>
      </p:sp>
    </p:spTree>
    <p:extLst>
      <p:ext uri="{BB962C8B-B14F-4D97-AF65-F5344CB8AC3E}">
        <p14:creationId xmlns:p14="http://schemas.microsoft.com/office/powerpoint/2010/main" val="29167093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171</Words>
  <Application>Microsoft Office PowerPoint</Application>
  <PresentationFormat>宽屏</PresentationFormat>
  <Paragraphs>8</Paragraphs>
  <Slides>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vt:i4>
      </vt:variant>
    </vt:vector>
  </HeadingPairs>
  <TitlesOfParts>
    <vt:vector size="11" baseType="lpstr">
      <vt:lpstr>myriad-pro</vt:lpstr>
      <vt:lpstr>等线</vt:lpstr>
      <vt:lpstr>等线 Light</vt:lpstr>
      <vt:lpstr>Microsoft YaHei</vt:lpstr>
      <vt:lpstr>Arial</vt:lpstr>
      <vt:lpstr>Office 主题​​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小枫 王</dc:creator>
  <cp:lastModifiedBy>小枫 王</cp:lastModifiedBy>
  <cp:revision>1</cp:revision>
  <dcterms:created xsi:type="dcterms:W3CDTF">2021-10-09T09:30:46Z</dcterms:created>
  <dcterms:modified xsi:type="dcterms:W3CDTF">2021-10-09T10:51:01Z</dcterms:modified>
</cp:coreProperties>
</file>